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Telegraf" panose="020B0604020202020204" charset="0"/>
      <p:regular r:id="rId14"/>
    </p:embeddedFont>
    <p:embeddedFont>
      <p:font typeface="Telegraf Bold" panose="020B0604020202020204" charset="0"/>
      <p:regular r:id="rId15"/>
    </p:embeddedFont>
    <p:embeddedFont>
      <p:font typeface="Telegraf Extra-Light" panose="020B0604020202020204" charset="0"/>
      <p:regular r:id="rId16"/>
    </p:embeddedFont>
    <p:embeddedFont>
      <p:font typeface="Telegraf Heavy" panose="020B0604020202020204" charset="0"/>
      <p:regular r:id="rId17"/>
    </p:embeddedFont>
    <p:embeddedFont>
      <p:font typeface="Telegraf Medium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hyperlink" Target="https://colab.research.google.com/drive/13ab1wDPTLwLfoyXGoYEz-rQSYkBYU8QE?usp=sharing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3.jpe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kaggle.com/datasets/taqiyyaghazi/indonesian-marketplace-product-reviews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kaggle.com/datasets/taqiyyaghazi/indonesian-marketplace-product-reviews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kaggle.com/datasets/taqiyyaghazi/indonesian-marketplace-product-reviews" TargetMode="Externa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24297" y="2821320"/>
            <a:ext cx="1329416" cy="1347908"/>
            <a:chOff x="0" y="0"/>
            <a:chExt cx="350134" cy="3550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0134" cy="355005"/>
            </a:xfrm>
            <a:custGeom>
              <a:avLst/>
              <a:gdLst/>
              <a:ahLst/>
              <a:cxnLst/>
              <a:rect l="l" t="t" r="r" b="b"/>
              <a:pathLst>
                <a:path w="350134" h="355005">
                  <a:moveTo>
                    <a:pt x="0" y="0"/>
                  </a:moveTo>
                  <a:lnTo>
                    <a:pt x="350134" y="0"/>
                  </a:lnTo>
                  <a:lnTo>
                    <a:pt x="350134" y="355005"/>
                  </a:lnTo>
                  <a:lnTo>
                    <a:pt x="0" y="355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476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50134" cy="3931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810307" y="2720635"/>
            <a:ext cx="5743654" cy="574365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926136" y="9038726"/>
            <a:ext cx="4313060" cy="439148"/>
          </a:xfrm>
          <a:custGeom>
            <a:avLst/>
            <a:gdLst/>
            <a:ahLst/>
            <a:cxnLst/>
            <a:rect l="l" t="t" r="r" b="b"/>
            <a:pathLst>
              <a:path w="4313060" h="439148">
                <a:moveTo>
                  <a:pt x="0" y="0"/>
                </a:moveTo>
                <a:lnTo>
                  <a:pt x="4313060" y="0"/>
                </a:lnTo>
                <a:lnTo>
                  <a:pt x="4313060" y="439148"/>
                </a:lnTo>
                <a:lnTo>
                  <a:pt x="0" y="4391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289005" y="3136448"/>
            <a:ext cx="8997374" cy="24318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18"/>
              </a:lnSpc>
            </a:pPr>
            <a:r>
              <a:rPr lang="en-US" sz="6243">
                <a:solidFill>
                  <a:srgbClr val="FFFFFF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Analisis Sentimen Ulasan Produk E-Commerce Menggunakan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72506" y="6186131"/>
            <a:ext cx="8997374" cy="1660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18"/>
              </a:lnSpc>
            </a:pPr>
            <a:r>
              <a:rPr lang="en-US" sz="6243" b="1" dirty="0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Model </a:t>
            </a:r>
          </a:p>
          <a:p>
            <a:pPr algn="l">
              <a:lnSpc>
                <a:spcPts val="6118"/>
              </a:lnSpc>
            </a:pPr>
            <a:r>
              <a:rPr lang="en-US" sz="6243" b="1" dirty="0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Transformer (BERT)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040979" y="9057541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Start Slide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828995" y="995045"/>
            <a:ext cx="2507341" cy="38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491427" y="8015367"/>
            <a:ext cx="6054754" cy="42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6"/>
              </a:lnSpc>
              <a:spcBef>
                <a:spcPct val="0"/>
              </a:spcBef>
            </a:pPr>
            <a:r>
              <a:rPr lang="en-US" sz="2304" spc="1316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PRESENTATION</a:t>
            </a:r>
          </a:p>
        </p:txBody>
      </p:sp>
      <p:sp>
        <p:nvSpPr>
          <p:cNvPr id="28" name="Freeform 28"/>
          <p:cNvSpPr/>
          <p:nvPr/>
        </p:nvSpPr>
        <p:spPr>
          <a:xfrm>
            <a:off x="8221374" y="1927226"/>
            <a:ext cx="10303508" cy="7359649"/>
          </a:xfrm>
          <a:custGeom>
            <a:avLst/>
            <a:gdLst/>
            <a:ahLst/>
            <a:cxnLst/>
            <a:rect l="l" t="t" r="r" b="b"/>
            <a:pathLst>
              <a:path w="10303508" h="7359649">
                <a:moveTo>
                  <a:pt x="0" y="0"/>
                </a:moveTo>
                <a:lnTo>
                  <a:pt x="10303508" y="0"/>
                </a:lnTo>
                <a:lnTo>
                  <a:pt x="10303508" y="7359649"/>
                </a:lnTo>
                <a:lnTo>
                  <a:pt x="0" y="73596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9" name="TextBox 29"/>
          <p:cNvSpPr txBox="1"/>
          <p:nvPr/>
        </p:nvSpPr>
        <p:spPr>
          <a:xfrm>
            <a:off x="2655546" y="9123899"/>
            <a:ext cx="3043660" cy="26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  <a:spcBef>
                <a:spcPct val="0"/>
              </a:spcBef>
            </a:pPr>
            <a:r>
              <a:rPr lang="en-US" sz="1417" b="1">
                <a:solidFill>
                  <a:srgbClr val="141223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KECERDASAN BUATAN LANJUT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3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926136" y="9038726"/>
            <a:ext cx="4313060" cy="439148"/>
          </a:xfrm>
          <a:custGeom>
            <a:avLst/>
            <a:gdLst/>
            <a:ahLst/>
            <a:cxnLst/>
            <a:rect l="l" t="t" r="r" b="b"/>
            <a:pathLst>
              <a:path w="4313060" h="439148">
                <a:moveTo>
                  <a:pt x="0" y="0"/>
                </a:moveTo>
                <a:lnTo>
                  <a:pt x="4313060" y="0"/>
                </a:lnTo>
                <a:lnTo>
                  <a:pt x="4313060" y="439148"/>
                </a:lnTo>
                <a:lnTo>
                  <a:pt x="0" y="439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9091718" y="2341313"/>
            <a:ext cx="7994694" cy="6344335"/>
            <a:chOff x="0" y="0"/>
            <a:chExt cx="2105598" cy="167093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05598" cy="1670936"/>
            </a:xfrm>
            <a:custGeom>
              <a:avLst/>
              <a:gdLst/>
              <a:ahLst/>
              <a:cxnLst/>
              <a:rect l="l" t="t" r="r" b="b"/>
              <a:pathLst>
                <a:path w="2105598" h="1670936">
                  <a:moveTo>
                    <a:pt x="0" y="0"/>
                  </a:moveTo>
                  <a:lnTo>
                    <a:pt x="2105598" y="0"/>
                  </a:lnTo>
                  <a:lnTo>
                    <a:pt x="2105598" y="1670936"/>
                  </a:lnTo>
                  <a:lnTo>
                    <a:pt x="0" y="16709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105598" cy="1709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0615941" y="2882356"/>
            <a:ext cx="1254150" cy="823179"/>
          </a:xfrm>
          <a:custGeom>
            <a:avLst/>
            <a:gdLst/>
            <a:ahLst/>
            <a:cxnLst/>
            <a:rect l="l" t="t" r="r" b="b"/>
            <a:pathLst>
              <a:path w="1254150" h="823179">
                <a:moveTo>
                  <a:pt x="0" y="0"/>
                </a:moveTo>
                <a:lnTo>
                  <a:pt x="1254150" y="0"/>
                </a:lnTo>
                <a:lnTo>
                  <a:pt x="1254150" y="823178"/>
                </a:lnTo>
                <a:lnTo>
                  <a:pt x="0" y="8231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0982727" y="1978902"/>
            <a:ext cx="6103685" cy="5680658"/>
          </a:xfrm>
          <a:custGeom>
            <a:avLst/>
            <a:gdLst/>
            <a:ahLst/>
            <a:cxnLst/>
            <a:rect l="l" t="t" r="r" b="b"/>
            <a:pathLst>
              <a:path w="6103685" h="5680658">
                <a:moveTo>
                  <a:pt x="0" y="0"/>
                </a:moveTo>
                <a:lnTo>
                  <a:pt x="6103685" y="0"/>
                </a:lnTo>
                <a:lnTo>
                  <a:pt x="6103685" y="5680657"/>
                </a:lnTo>
                <a:lnTo>
                  <a:pt x="0" y="56806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624297" y="2554999"/>
            <a:ext cx="6478367" cy="5680658"/>
          </a:xfrm>
          <a:custGeom>
            <a:avLst/>
            <a:gdLst/>
            <a:ahLst/>
            <a:cxnLst/>
            <a:rect l="l" t="t" r="r" b="b"/>
            <a:pathLst>
              <a:path w="6478367" h="5680658">
                <a:moveTo>
                  <a:pt x="0" y="0"/>
                </a:moveTo>
                <a:lnTo>
                  <a:pt x="6478367" y="0"/>
                </a:lnTo>
                <a:lnTo>
                  <a:pt x="6478367" y="5680657"/>
                </a:lnTo>
                <a:lnTo>
                  <a:pt x="0" y="568065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828995" y="995045"/>
            <a:ext cx="2507341" cy="38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6040979" y="9057541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Next Slide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655546" y="9123899"/>
            <a:ext cx="3043660" cy="516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</a:pPr>
            <a:r>
              <a:rPr lang="en-US" sz="1417" b="1">
                <a:solidFill>
                  <a:srgbClr val="141223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KECERDASAN BUATAN LANJUT</a:t>
            </a:r>
          </a:p>
          <a:p>
            <a:pPr algn="l">
              <a:lnSpc>
                <a:spcPts val="1984"/>
              </a:lnSpc>
              <a:spcBef>
                <a:spcPct val="0"/>
              </a:spcBef>
            </a:pPr>
            <a:endParaRPr lang="en-US" sz="1417" b="1">
              <a:solidFill>
                <a:srgbClr val="141223"/>
              </a:solidFill>
              <a:latin typeface="Telegraf Medium"/>
              <a:ea typeface="Telegraf Medium"/>
              <a:cs typeface="Telegraf Medium"/>
              <a:sym typeface="Telegraf Medium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3501737" y="7779310"/>
            <a:ext cx="2727532" cy="836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44"/>
              </a:lnSpc>
            </a:pPr>
            <a:r>
              <a:rPr lang="en-US" sz="23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Confusion Matrix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endParaRPr lang="en-US" sz="2317" b="1">
              <a:solidFill>
                <a:srgbClr val="FFFFFF"/>
              </a:solidFill>
              <a:latin typeface="Telegraf Medium"/>
              <a:ea typeface="Telegraf Medium"/>
              <a:cs typeface="Telegraf Medium"/>
              <a:sym typeface="Telegraf Medium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6809752" y="9032367"/>
            <a:ext cx="4433264" cy="702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16"/>
              </a:lnSpc>
            </a:pPr>
            <a:r>
              <a:rPr lang="en-US" sz="5016">
                <a:solidFill>
                  <a:srgbClr val="FFFFFF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Visualization &amp;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076731" y="9323822"/>
            <a:ext cx="6484030" cy="674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2"/>
              </a:lnSpc>
            </a:pPr>
            <a:r>
              <a:rPr lang="en-US" sz="4716" b="1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Evaluation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972571" y="1884966"/>
            <a:ext cx="2727532" cy="836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44"/>
              </a:lnSpc>
            </a:pPr>
            <a:r>
              <a:rPr lang="en-US" sz="23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ROC Curve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endParaRPr lang="en-US" sz="2317" b="1">
              <a:solidFill>
                <a:srgbClr val="FFFFFF"/>
              </a:solidFill>
              <a:latin typeface="Telegraf Medium"/>
              <a:ea typeface="Telegraf Medium"/>
              <a:cs typeface="Telegraf Medium"/>
              <a:sym typeface="Telegraf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3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926136" y="9038726"/>
            <a:ext cx="4313060" cy="439148"/>
          </a:xfrm>
          <a:custGeom>
            <a:avLst/>
            <a:gdLst/>
            <a:ahLst/>
            <a:cxnLst/>
            <a:rect l="l" t="t" r="r" b="b"/>
            <a:pathLst>
              <a:path w="4313060" h="439148">
                <a:moveTo>
                  <a:pt x="0" y="0"/>
                </a:moveTo>
                <a:lnTo>
                  <a:pt x="4313060" y="0"/>
                </a:lnTo>
                <a:lnTo>
                  <a:pt x="4313060" y="439148"/>
                </a:lnTo>
                <a:lnTo>
                  <a:pt x="0" y="4391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096406" y="2217718"/>
            <a:ext cx="1055783" cy="991441"/>
            <a:chOff x="0" y="0"/>
            <a:chExt cx="278066" cy="2611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8066" cy="261120"/>
            </a:xfrm>
            <a:custGeom>
              <a:avLst/>
              <a:gdLst/>
              <a:ahLst/>
              <a:cxnLst/>
              <a:rect l="l" t="t" r="r" b="b"/>
              <a:pathLst>
                <a:path w="278066" h="261120">
                  <a:moveTo>
                    <a:pt x="0" y="0"/>
                  </a:moveTo>
                  <a:lnTo>
                    <a:pt x="278066" y="0"/>
                  </a:lnTo>
                  <a:lnTo>
                    <a:pt x="278066" y="261120"/>
                  </a:lnTo>
                  <a:lnTo>
                    <a:pt x="0" y="261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78066" cy="299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5" name="Picture 1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/>
          <a:stretch>
            <a:fillRect/>
          </a:stretch>
        </p:blipFill>
        <p:spPr>
          <a:xfrm>
            <a:off x="4462195" y="2083672"/>
            <a:ext cx="12909036" cy="6376986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2828995" y="995045"/>
            <a:ext cx="2507341" cy="38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6040979" y="9057541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Next Slide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655546" y="9123899"/>
            <a:ext cx="3043660" cy="516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</a:pPr>
            <a:r>
              <a:rPr lang="en-US" sz="1417" b="1" u="sng">
                <a:solidFill>
                  <a:srgbClr val="141223"/>
                </a:solidFill>
                <a:latin typeface="Telegraf Medium"/>
                <a:ea typeface="Telegraf Medium"/>
                <a:cs typeface="Telegraf Medium"/>
                <a:sym typeface="Telegraf Medium"/>
                <a:hlinkClick r:id="rId7" tooltip="https://colab.research.google.com/drive/13ab1wDPTLwLfoyXGoYEz-rQSYkBYU8QE?usp=sharing"/>
              </a:rPr>
              <a:t>G-COLAB CODE</a:t>
            </a:r>
          </a:p>
          <a:p>
            <a:pPr algn="l">
              <a:lnSpc>
                <a:spcPts val="1984"/>
              </a:lnSpc>
              <a:spcBef>
                <a:spcPct val="0"/>
              </a:spcBef>
            </a:pPr>
            <a:endParaRPr lang="en-US" sz="1417" b="1" u="sng">
              <a:solidFill>
                <a:srgbClr val="141223"/>
              </a:solidFill>
              <a:latin typeface="Telegraf Medium"/>
              <a:ea typeface="Telegraf Medium"/>
              <a:cs typeface="Telegraf Medium"/>
              <a:sym typeface="Telegraf Medium"/>
              <a:hlinkClick r:id="rId7" tooltip="https://colab.research.google.com/drive/13ab1wDPTLwLfoyXGoYEz-rQSYkBYU8QE?usp=sharing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463576" y="2352021"/>
            <a:ext cx="2383939" cy="770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08"/>
              </a:lnSpc>
            </a:pPr>
            <a:r>
              <a:rPr lang="en-US" sz="5416">
                <a:solidFill>
                  <a:srgbClr val="FFFFFF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Gradio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23531" y="3170107"/>
            <a:ext cx="966710" cy="770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08"/>
              </a:lnSpc>
            </a:pPr>
            <a:r>
              <a:rPr lang="en-US" sz="5416" b="1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UI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828995" y="995045"/>
            <a:ext cx="2507341" cy="38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1926136" y="9038726"/>
            <a:ext cx="4313060" cy="439148"/>
          </a:xfrm>
          <a:custGeom>
            <a:avLst/>
            <a:gdLst/>
            <a:ahLst/>
            <a:cxnLst/>
            <a:rect l="l" t="t" r="r" b="b"/>
            <a:pathLst>
              <a:path w="4313060" h="439148">
                <a:moveTo>
                  <a:pt x="0" y="0"/>
                </a:moveTo>
                <a:lnTo>
                  <a:pt x="4313060" y="0"/>
                </a:lnTo>
                <a:lnTo>
                  <a:pt x="4313060" y="439148"/>
                </a:lnTo>
                <a:lnTo>
                  <a:pt x="0" y="4391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6040979" y="9057541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 Slide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655546" y="9123899"/>
            <a:ext cx="3043660" cy="516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</a:pPr>
            <a:r>
              <a:rPr lang="en-US" sz="1417" b="1">
                <a:solidFill>
                  <a:srgbClr val="141223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KECERDASAN BUATAN LANJUT</a:t>
            </a:r>
          </a:p>
          <a:p>
            <a:pPr algn="l">
              <a:lnSpc>
                <a:spcPts val="1984"/>
              </a:lnSpc>
              <a:spcBef>
                <a:spcPct val="0"/>
              </a:spcBef>
            </a:pPr>
            <a:endParaRPr lang="en-US" sz="1417" b="1">
              <a:solidFill>
                <a:srgbClr val="141223"/>
              </a:solidFill>
              <a:latin typeface="Telegraf Medium"/>
              <a:ea typeface="Telegraf Medium"/>
              <a:cs typeface="Telegraf Medium"/>
              <a:sym typeface="Telegraf Medium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3367369" y="2271673"/>
            <a:ext cx="5743654" cy="574365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41000"/>
                  </a:srgbClr>
                </a:gs>
                <a:gs pos="100000">
                  <a:srgbClr val="94B9FF">
                    <a:alpha val="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 rot="-6515072">
            <a:off x="10139692" y="2271599"/>
            <a:ext cx="5743654" cy="5743654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41000"/>
                  </a:srgbClr>
                </a:gs>
                <a:gs pos="100000">
                  <a:srgbClr val="94B9FF">
                    <a:alpha val="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6501542" y="3756804"/>
            <a:ext cx="5284917" cy="1713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7"/>
              </a:lnSpc>
            </a:pPr>
            <a:r>
              <a:rPr lang="en-US" sz="12242">
                <a:solidFill>
                  <a:srgbClr val="FFFFFF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Thank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501542" y="4959416"/>
            <a:ext cx="5284917" cy="1713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7"/>
              </a:lnSpc>
            </a:pPr>
            <a:r>
              <a:rPr lang="en-US" sz="12242" b="1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367369" y="2271673"/>
            <a:ext cx="5743654" cy="574365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41000"/>
                  </a:srgbClr>
                </a:gs>
                <a:gs pos="100000">
                  <a:srgbClr val="94B9FF">
                    <a:alpha val="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6515072">
            <a:off x="10139692" y="2271599"/>
            <a:ext cx="5743654" cy="574365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41000"/>
                  </a:srgbClr>
                </a:gs>
                <a:gs pos="100000">
                  <a:srgbClr val="94B9FF">
                    <a:alpha val="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817" y="4889182"/>
            <a:ext cx="4263344" cy="493776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3560" y="4889182"/>
            <a:ext cx="4263344" cy="493776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1530" y="4889183"/>
            <a:ext cx="4263344" cy="493776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2828995" y="995045"/>
            <a:ext cx="2507341" cy="755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  <a:p>
            <a:pPr algn="l">
              <a:lnSpc>
                <a:spcPts val="2964"/>
              </a:lnSpc>
              <a:spcBef>
                <a:spcPct val="0"/>
              </a:spcBef>
            </a:pPr>
            <a:endParaRPr lang="en-US" sz="2117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6040979" y="9057541"/>
            <a:ext cx="1330251" cy="649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Next Slide</a:t>
            </a:r>
          </a:p>
          <a:p>
            <a:pPr algn="l">
              <a:lnSpc>
                <a:spcPts val="2544"/>
              </a:lnSpc>
              <a:spcBef>
                <a:spcPct val="0"/>
              </a:spcBef>
            </a:pPr>
            <a:endParaRPr lang="en-US" sz="1817" b="1">
              <a:solidFill>
                <a:srgbClr val="FFFFFF"/>
              </a:solidFill>
              <a:latin typeface="Telegraf Medium"/>
              <a:ea typeface="Telegraf Medium"/>
              <a:cs typeface="Telegraf Medium"/>
              <a:sym typeface="Telegraf Medium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6453826" y="1874718"/>
            <a:ext cx="6509978" cy="1649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09"/>
              </a:lnSpc>
            </a:pPr>
            <a:r>
              <a:rPr lang="en-US" sz="11642">
                <a:solidFill>
                  <a:srgbClr val="FFFFFF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Anggota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651490" y="3029615"/>
            <a:ext cx="8147869" cy="1649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09"/>
              </a:lnSpc>
            </a:pPr>
            <a:r>
              <a:rPr lang="en-US" sz="11642" b="1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Kelompok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849571" y="8741847"/>
            <a:ext cx="1323468" cy="26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  <a:spcBef>
                <a:spcPct val="0"/>
              </a:spcBef>
            </a:pPr>
            <a:r>
              <a:rPr lang="en-US" sz="1417">
                <a:solidFill>
                  <a:srgbClr val="141223"/>
                </a:solidFill>
                <a:latin typeface="Telegraf"/>
                <a:ea typeface="Telegraf"/>
                <a:cs typeface="Telegraf"/>
                <a:sym typeface="Telegraf"/>
              </a:rPr>
              <a:t>DESI ADVENI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548173" y="8723612"/>
            <a:ext cx="1323468" cy="26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  <a:spcBef>
                <a:spcPct val="0"/>
              </a:spcBef>
            </a:pPr>
            <a:r>
              <a:rPr lang="en-US" sz="1417">
                <a:solidFill>
                  <a:srgbClr val="141223"/>
                </a:solidFill>
                <a:latin typeface="Telegraf"/>
                <a:ea typeface="Telegraf"/>
                <a:cs typeface="Telegraf"/>
                <a:sym typeface="Telegraf"/>
              </a:rPr>
              <a:t>WULANDARI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422238" y="8643761"/>
            <a:ext cx="2358071" cy="26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  <a:spcBef>
                <a:spcPct val="0"/>
              </a:spcBef>
            </a:pPr>
            <a:r>
              <a:rPr lang="en-US" sz="1417">
                <a:solidFill>
                  <a:srgbClr val="141223"/>
                </a:solidFill>
                <a:latin typeface="Telegraf"/>
                <a:ea typeface="Telegraf"/>
                <a:cs typeface="Telegraf"/>
                <a:sym typeface="Telegraf"/>
              </a:rPr>
              <a:t>TIKA JULIANTI SURYANI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865541" y="8953500"/>
            <a:ext cx="1133624" cy="26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  <a:spcBef>
                <a:spcPct val="0"/>
              </a:spcBef>
            </a:pPr>
            <a:r>
              <a:rPr lang="en-US" sz="1417">
                <a:solidFill>
                  <a:srgbClr val="141223"/>
                </a:solidFill>
                <a:latin typeface="Telegraf"/>
                <a:ea typeface="Telegraf"/>
                <a:cs typeface="Telegraf"/>
                <a:sym typeface="Telegraf"/>
              </a:rPr>
              <a:t>23.11.5836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553736" y="8935264"/>
            <a:ext cx="1133624" cy="26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  <a:spcBef>
                <a:spcPct val="0"/>
              </a:spcBef>
            </a:pPr>
            <a:r>
              <a:rPr lang="en-US" sz="1417">
                <a:solidFill>
                  <a:srgbClr val="141223"/>
                </a:solidFill>
                <a:latin typeface="Telegraf"/>
                <a:ea typeface="Telegraf"/>
                <a:cs typeface="Telegraf"/>
                <a:sym typeface="Telegraf"/>
              </a:rPr>
              <a:t>23.11.5855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200342" y="8961240"/>
            <a:ext cx="1133624" cy="26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  <a:spcBef>
                <a:spcPct val="0"/>
              </a:spcBef>
            </a:pPr>
            <a:r>
              <a:rPr lang="en-US" sz="1417">
                <a:solidFill>
                  <a:srgbClr val="141223"/>
                </a:solidFill>
                <a:latin typeface="Telegraf"/>
                <a:ea typeface="Telegraf"/>
                <a:cs typeface="Telegraf"/>
                <a:sym typeface="Telegraf"/>
              </a:rPr>
              <a:t>2303010125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3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926136" y="9038726"/>
            <a:ext cx="4313060" cy="439148"/>
          </a:xfrm>
          <a:custGeom>
            <a:avLst/>
            <a:gdLst/>
            <a:ahLst/>
            <a:cxnLst/>
            <a:rect l="l" t="t" r="r" b="b"/>
            <a:pathLst>
              <a:path w="4313060" h="439148">
                <a:moveTo>
                  <a:pt x="0" y="0"/>
                </a:moveTo>
                <a:lnTo>
                  <a:pt x="4313060" y="0"/>
                </a:lnTo>
                <a:lnTo>
                  <a:pt x="4313060" y="439148"/>
                </a:lnTo>
                <a:lnTo>
                  <a:pt x="0" y="439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660975" y="2291765"/>
            <a:ext cx="4726033" cy="4402737"/>
            <a:chOff x="0" y="0"/>
            <a:chExt cx="1244717" cy="115956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44717" cy="1159569"/>
            </a:xfrm>
            <a:custGeom>
              <a:avLst/>
              <a:gdLst/>
              <a:ahLst/>
              <a:cxnLst/>
              <a:rect l="l" t="t" r="r" b="b"/>
              <a:pathLst>
                <a:path w="1244717" h="1159569">
                  <a:moveTo>
                    <a:pt x="0" y="0"/>
                  </a:moveTo>
                  <a:lnTo>
                    <a:pt x="1244717" y="0"/>
                  </a:lnTo>
                  <a:lnTo>
                    <a:pt x="1244717" y="1159569"/>
                  </a:lnTo>
                  <a:lnTo>
                    <a:pt x="0" y="11595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244717" cy="1197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7757549" y="2159933"/>
            <a:ext cx="1254150" cy="823179"/>
          </a:xfrm>
          <a:custGeom>
            <a:avLst/>
            <a:gdLst/>
            <a:ahLst/>
            <a:cxnLst/>
            <a:rect l="l" t="t" r="r" b="b"/>
            <a:pathLst>
              <a:path w="1254150" h="823179">
                <a:moveTo>
                  <a:pt x="0" y="0"/>
                </a:moveTo>
                <a:lnTo>
                  <a:pt x="1254150" y="0"/>
                </a:lnTo>
                <a:lnTo>
                  <a:pt x="1254150" y="823179"/>
                </a:lnTo>
                <a:lnTo>
                  <a:pt x="0" y="8231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2828995" y="995045"/>
            <a:ext cx="2507341" cy="755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  <a:p>
            <a:pPr algn="l">
              <a:lnSpc>
                <a:spcPts val="2964"/>
              </a:lnSpc>
              <a:spcBef>
                <a:spcPct val="0"/>
              </a:spcBef>
            </a:pPr>
            <a:endParaRPr lang="en-US" sz="2117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6040979" y="9057541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Next Slide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655546" y="9123899"/>
            <a:ext cx="3043660" cy="516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</a:pPr>
            <a:r>
              <a:rPr lang="en-US" sz="1417" b="1">
                <a:solidFill>
                  <a:srgbClr val="141223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KECERDASAN BUATAN LANJUT</a:t>
            </a:r>
          </a:p>
          <a:p>
            <a:pPr algn="l">
              <a:lnSpc>
                <a:spcPts val="1984"/>
              </a:lnSpc>
              <a:spcBef>
                <a:spcPct val="0"/>
              </a:spcBef>
            </a:pPr>
            <a:endParaRPr lang="en-US" sz="1417" b="1">
              <a:solidFill>
                <a:srgbClr val="141223"/>
              </a:solidFill>
              <a:latin typeface="Telegraf Medium"/>
              <a:ea typeface="Telegraf Medium"/>
              <a:cs typeface="Telegraf Medium"/>
              <a:sym typeface="Telegraf Medium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2319935" y="3368921"/>
            <a:ext cx="5205544" cy="1741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3"/>
              </a:lnSpc>
            </a:pPr>
            <a:r>
              <a:rPr lang="en-US" sz="4483" b="1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Latar Belakang - Pengambilan Judul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186694" y="4139632"/>
            <a:ext cx="10697045" cy="4394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Ulasan produk pada platform e-commerce seperti Shopee dan Tokopedia jumlahnya sangat besar sehingga sulit dianalisis secara manual.</a:t>
            </a:r>
          </a:p>
          <a:p>
            <a:pPr algn="just">
              <a:lnSpc>
                <a:spcPts val="3500"/>
              </a:lnSpc>
            </a:pPr>
            <a:r>
              <a:rPr lang="en-US" sz="2500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 Analisis sentimen digunakan untuk mengetahui opini konsumen secara otomatis dan lebih efisien.</a:t>
            </a:r>
          </a:p>
          <a:p>
            <a:pPr algn="just">
              <a:lnSpc>
                <a:spcPts val="3500"/>
              </a:lnSpc>
            </a:pPr>
            <a:r>
              <a:rPr lang="en-US" sz="2500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 Model IndoBERT dipilih karena mampu memahami konteks bahasa Indonesia, termasuk penggunaan bahasa tidak formal dan slang.</a:t>
            </a:r>
          </a:p>
          <a:p>
            <a:pPr algn="just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 Melalui proyek ini, ulasan produk diklasifikasikan menjadi sentimen positif dan negatif untuk membantu bisnis memahami persepsi konsumen.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3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926136" y="9038726"/>
            <a:ext cx="4313060" cy="439148"/>
          </a:xfrm>
          <a:custGeom>
            <a:avLst/>
            <a:gdLst/>
            <a:ahLst/>
            <a:cxnLst/>
            <a:rect l="l" t="t" r="r" b="b"/>
            <a:pathLst>
              <a:path w="4313060" h="439148">
                <a:moveTo>
                  <a:pt x="0" y="0"/>
                </a:moveTo>
                <a:lnTo>
                  <a:pt x="4313060" y="0"/>
                </a:lnTo>
                <a:lnTo>
                  <a:pt x="4313060" y="439148"/>
                </a:lnTo>
                <a:lnTo>
                  <a:pt x="0" y="439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715999" y="2311494"/>
            <a:ext cx="1055783" cy="991441"/>
            <a:chOff x="0" y="0"/>
            <a:chExt cx="278066" cy="2611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8066" cy="261120"/>
            </a:xfrm>
            <a:custGeom>
              <a:avLst/>
              <a:gdLst/>
              <a:ahLst/>
              <a:cxnLst/>
              <a:rect l="l" t="t" r="r" b="b"/>
              <a:pathLst>
                <a:path w="278066" h="261120">
                  <a:moveTo>
                    <a:pt x="0" y="0"/>
                  </a:moveTo>
                  <a:lnTo>
                    <a:pt x="278066" y="0"/>
                  </a:lnTo>
                  <a:lnTo>
                    <a:pt x="278066" y="261120"/>
                  </a:lnTo>
                  <a:lnTo>
                    <a:pt x="0" y="261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78066" cy="299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922127" y="1828639"/>
            <a:ext cx="5743654" cy="574365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648227" y="4379260"/>
            <a:ext cx="8439995" cy="2645901"/>
          </a:xfrm>
          <a:custGeom>
            <a:avLst/>
            <a:gdLst/>
            <a:ahLst/>
            <a:cxnLst/>
            <a:rect l="l" t="t" r="r" b="b"/>
            <a:pathLst>
              <a:path w="8439995" h="2645901">
                <a:moveTo>
                  <a:pt x="0" y="0"/>
                </a:moveTo>
                <a:lnTo>
                  <a:pt x="8439995" y="0"/>
                </a:lnTo>
                <a:lnTo>
                  <a:pt x="8439995" y="2645902"/>
                </a:lnTo>
                <a:lnTo>
                  <a:pt x="0" y="26459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649" r="-16535"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1286379" y="4483869"/>
            <a:ext cx="4579613" cy="2503193"/>
          </a:xfrm>
          <a:custGeom>
            <a:avLst/>
            <a:gdLst/>
            <a:ahLst/>
            <a:cxnLst/>
            <a:rect l="l" t="t" r="r" b="b"/>
            <a:pathLst>
              <a:path w="4579613" h="2503193">
                <a:moveTo>
                  <a:pt x="0" y="0"/>
                </a:moveTo>
                <a:lnTo>
                  <a:pt x="4579614" y="0"/>
                </a:lnTo>
                <a:lnTo>
                  <a:pt x="4579614" y="2503193"/>
                </a:lnTo>
                <a:lnTo>
                  <a:pt x="0" y="25031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976" r="-38234"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2828995" y="995045"/>
            <a:ext cx="2507341" cy="38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040979" y="9057541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Next Slide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243890" y="2496505"/>
            <a:ext cx="8377363" cy="711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42"/>
              </a:lnSpc>
            </a:pPr>
            <a:r>
              <a:rPr lang="en-US" sz="4940" b="1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Load &amp; Processing Data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905195" y="9123899"/>
            <a:ext cx="3043660" cy="26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  <a:spcBef>
                <a:spcPct val="0"/>
              </a:spcBef>
            </a:pPr>
            <a:r>
              <a:rPr lang="en-US" sz="1417" b="1" u="sng">
                <a:solidFill>
                  <a:srgbClr val="141223"/>
                </a:solidFill>
                <a:latin typeface="Telegraf Medium"/>
                <a:ea typeface="Telegraf Medium"/>
                <a:cs typeface="Telegraf Medium"/>
                <a:sym typeface="Telegraf Medium"/>
                <a:hlinkClick r:id="rId6" tooltip="https://www.kaggle.com/datasets/taqiyyaghazi/indonesian-marketplace-product-reviews"/>
              </a:rPr>
              <a:t>DATASET FROM KAGGLE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3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926136" y="9038726"/>
            <a:ext cx="4313060" cy="439148"/>
          </a:xfrm>
          <a:custGeom>
            <a:avLst/>
            <a:gdLst/>
            <a:ahLst/>
            <a:cxnLst/>
            <a:rect l="l" t="t" r="r" b="b"/>
            <a:pathLst>
              <a:path w="4313060" h="439148">
                <a:moveTo>
                  <a:pt x="0" y="0"/>
                </a:moveTo>
                <a:lnTo>
                  <a:pt x="4313060" y="0"/>
                </a:lnTo>
                <a:lnTo>
                  <a:pt x="4313060" y="439148"/>
                </a:lnTo>
                <a:lnTo>
                  <a:pt x="0" y="439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715999" y="2311494"/>
            <a:ext cx="1055783" cy="991441"/>
            <a:chOff x="0" y="0"/>
            <a:chExt cx="278066" cy="2611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8066" cy="261120"/>
            </a:xfrm>
            <a:custGeom>
              <a:avLst/>
              <a:gdLst/>
              <a:ahLst/>
              <a:cxnLst/>
              <a:rect l="l" t="t" r="r" b="b"/>
              <a:pathLst>
                <a:path w="278066" h="261120">
                  <a:moveTo>
                    <a:pt x="0" y="0"/>
                  </a:moveTo>
                  <a:lnTo>
                    <a:pt x="278066" y="0"/>
                  </a:lnTo>
                  <a:lnTo>
                    <a:pt x="278066" y="261120"/>
                  </a:lnTo>
                  <a:lnTo>
                    <a:pt x="0" y="261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78066" cy="299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922127" y="1828639"/>
            <a:ext cx="5743654" cy="574365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2491428" y="3424787"/>
            <a:ext cx="5527421" cy="5087299"/>
          </a:xfrm>
          <a:custGeom>
            <a:avLst/>
            <a:gdLst/>
            <a:ahLst/>
            <a:cxnLst/>
            <a:rect l="l" t="t" r="r" b="b"/>
            <a:pathLst>
              <a:path w="5527421" h="5087299">
                <a:moveTo>
                  <a:pt x="0" y="0"/>
                </a:moveTo>
                <a:lnTo>
                  <a:pt x="5527421" y="0"/>
                </a:lnTo>
                <a:lnTo>
                  <a:pt x="5527421" y="5087299"/>
                </a:lnTo>
                <a:lnTo>
                  <a:pt x="0" y="5087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0041179" y="3128108"/>
            <a:ext cx="4447834" cy="5680658"/>
          </a:xfrm>
          <a:custGeom>
            <a:avLst/>
            <a:gdLst/>
            <a:ahLst/>
            <a:cxnLst/>
            <a:rect l="l" t="t" r="r" b="b"/>
            <a:pathLst>
              <a:path w="4447834" h="5680658">
                <a:moveTo>
                  <a:pt x="0" y="0"/>
                </a:moveTo>
                <a:lnTo>
                  <a:pt x="4447834" y="0"/>
                </a:lnTo>
                <a:lnTo>
                  <a:pt x="4447834" y="5680657"/>
                </a:lnTo>
                <a:lnTo>
                  <a:pt x="0" y="56806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2828995" y="995045"/>
            <a:ext cx="2507341" cy="38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040979" y="9057541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Next Slide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243890" y="2496505"/>
            <a:ext cx="7946479" cy="711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42"/>
              </a:lnSpc>
            </a:pPr>
            <a:r>
              <a:rPr lang="en-US" sz="4940" b="1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Load &amp; Processing Data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905195" y="9123899"/>
            <a:ext cx="3043660" cy="26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  <a:spcBef>
                <a:spcPct val="0"/>
              </a:spcBef>
            </a:pPr>
            <a:r>
              <a:rPr lang="en-US" sz="1417" b="1" u="sng">
                <a:solidFill>
                  <a:srgbClr val="141223"/>
                </a:solidFill>
                <a:latin typeface="Telegraf Medium"/>
                <a:ea typeface="Telegraf Medium"/>
                <a:cs typeface="Telegraf Medium"/>
                <a:sym typeface="Telegraf Medium"/>
                <a:hlinkClick r:id="rId6" tooltip="https://www.kaggle.com/datasets/taqiyyaghazi/indonesian-marketplace-product-reviews"/>
              </a:rPr>
              <a:t>DATASET FROM KAGGLE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3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926136" y="9038726"/>
            <a:ext cx="4313060" cy="439148"/>
          </a:xfrm>
          <a:custGeom>
            <a:avLst/>
            <a:gdLst/>
            <a:ahLst/>
            <a:cxnLst/>
            <a:rect l="l" t="t" r="r" b="b"/>
            <a:pathLst>
              <a:path w="4313060" h="439148">
                <a:moveTo>
                  <a:pt x="0" y="0"/>
                </a:moveTo>
                <a:lnTo>
                  <a:pt x="4313060" y="0"/>
                </a:lnTo>
                <a:lnTo>
                  <a:pt x="4313060" y="439148"/>
                </a:lnTo>
                <a:lnTo>
                  <a:pt x="0" y="439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715999" y="2311494"/>
            <a:ext cx="1055783" cy="991441"/>
            <a:chOff x="0" y="0"/>
            <a:chExt cx="278066" cy="2611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8066" cy="261120"/>
            </a:xfrm>
            <a:custGeom>
              <a:avLst/>
              <a:gdLst/>
              <a:ahLst/>
              <a:cxnLst/>
              <a:rect l="l" t="t" r="r" b="b"/>
              <a:pathLst>
                <a:path w="278066" h="261120">
                  <a:moveTo>
                    <a:pt x="0" y="0"/>
                  </a:moveTo>
                  <a:lnTo>
                    <a:pt x="278066" y="0"/>
                  </a:lnTo>
                  <a:lnTo>
                    <a:pt x="278066" y="261120"/>
                  </a:lnTo>
                  <a:lnTo>
                    <a:pt x="0" y="261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78066" cy="299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922127" y="1828639"/>
            <a:ext cx="5743654" cy="574365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2243890" y="4198285"/>
            <a:ext cx="6429665" cy="3912790"/>
          </a:xfrm>
          <a:custGeom>
            <a:avLst/>
            <a:gdLst/>
            <a:ahLst/>
            <a:cxnLst/>
            <a:rect l="l" t="t" r="r" b="b"/>
            <a:pathLst>
              <a:path w="6429665" h="3912790">
                <a:moveTo>
                  <a:pt x="0" y="0"/>
                </a:moveTo>
                <a:lnTo>
                  <a:pt x="6429665" y="0"/>
                </a:lnTo>
                <a:lnTo>
                  <a:pt x="6429665" y="3912790"/>
                </a:lnTo>
                <a:lnTo>
                  <a:pt x="0" y="39127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746" r="-20798"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828995" y="995045"/>
            <a:ext cx="2507341" cy="38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040979" y="9057541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Next Slide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243890" y="2496505"/>
            <a:ext cx="7946479" cy="711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42"/>
              </a:lnSpc>
            </a:pPr>
            <a:r>
              <a:rPr lang="en-US" sz="4940" b="1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Load &amp; Processing Data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905195" y="9123899"/>
            <a:ext cx="3043660" cy="26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  <a:spcBef>
                <a:spcPct val="0"/>
              </a:spcBef>
            </a:pPr>
            <a:r>
              <a:rPr lang="en-US" sz="1417" b="1" u="sng">
                <a:solidFill>
                  <a:srgbClr val="141223"/>
                </a:solidFill>
                <a:latin typeface="Telegraf Medium"/>
                <a:ea typeface="Telegraf Medium"/>
                <a:cs typeface="Telegraf Medium"/>
                <a:sym typeface="Telegraf Medium"/>
                <a:hlinkClick r:id="rId5" tooltip="https://www.kaggle.com/datasets/taqiyyaghazi/indonesian-marketplace-product-reviews"/>
              </a:rPr>
              <a:t>DATASET FROM KAGGLE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053454" y="7600868"/>
            <a:ext cx="3135599" cy="480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2"/>
              </a:lnSpc>
            </a:pPr>
            <a:r>
              <a:rPr lang="en-US" sz="3359">
                <a:solidFill>
                  <a:srgbClr val="C6F4F6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Split Dataset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3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926136" y="9038726"/>
            <a:ext cx="4313060" cy="439148"/>
          </a:xfrm>
          <a:custGeom>
            <a:avLst/>
            <a:gdLst/>
            <a:ahLst/>
            <a:cxnLst/>
            <a:rect l="l" t="t" r="r" b="b"/>
            <a:pathLst>
              <a:path w="4313060" h="439148">
                <a:moveTo>
                  <a:pt x="0" y="0"/>
                </a:moveTo>
                <a:lnTo>
                  <a:pt x="4313060" y="0"/>
                </a:lnTo>
                <a:lnTo>
                  <a:pt x="4313060" y="439148"/>
                </a:lnTo>
                <a:lnTo>
                  <a:pt x="0" y="439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655120" y="1876956"/>
            <a:ext cx="5743654" cy="574365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655120" y="2815298"/>
            <a:ext cx="4299267" cy="4525544"/>
          </a:xfrm>
          <a:custGeom>
            <a:avLst/>
            <a:gdLst/>
            <a:ahLst/>
            <a:cxnLst/>
            <a:rect l="l" t="t" r="r" b="b"/>
            <a:pathLst>
              <a:path w="4299267" h="4525544">
                <a:moveTo>
                  <a:pt x="0" y="0"/>
                </a:moveTo>
                <a:lnTo>
                  <a:pt x="4299267" y="0"/>
                </a:lnTo>
                <a:lnTo>
                  <a:pt x="4299267" y="4525544"/>
                </a:lnTo>
                <a:lnTo>
                  <a:pt x="0" y="45255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7724059" y="2382155"/>
            <a:ext cx="9298714" cy="835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70"/>
              </a:lnSpc>
            </a:pPr>
            <a:r>
              <a:rPr lang="en-US" sz="5888" b="1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Tokenization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7281325" y="2002885"/>
            <a:ext cx="885470" cy="845785"/>
            <a:chOff x="0" y="0"/>
            <a:chExt cx="233210" cy="22275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33210" cy="222758"/>
            </a:xfrm>
            <a:custGeom>
              <a:avLst/>
              <a:gdLst/>
              <a:ahLst/>
              <a:cxnLst/>
              <a:rect l="l" t="t" r="r" b="b"/>
              <a:pathLst>
                <a:path w="233210" h="222758">
                  <a:moveTo>
                    <a:pt x="0" y="0"/>
                  </a:moveTo>
                  <a:lnTo>
                    <a:pt x="233210" y="0"/>
                  </a:lnTo>
                  <a:lnTo>
                    <a:pt x="233210" y="222758"/>
                  </a:lnTo>
                  <a:lnTo>
                    <a:pt x="0" y="2227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233210" cy="260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5785153" y="4074840"/>
            <a:ext cx="11301259" cy="3545770"/>
          </a:xfrm>
          <a:custGeom>
            <a:avLst/>
            <a:gdLst/>
            <a:ahLst/>
            <a:cxnLst/>
            <a:rect l="l" t="t" r="r" b="b"/>
            <a:pathLst>
              <a:path w="11301259" h="3545770">
                <a:moveTo>
                  <a:pt x="0" y="0"/>
                </a:moveTo>
                <a:lnTo>
                  <a:pt x="11301259" y="0"/>
                </a:lnTo>
                <a:lnTo>
                  <a:pt x="11301259" y="3545770"/>
                </a:lnTo>
                <a:lnTo>
                  <a:pt x="0" y="35457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2828995" y="995045"/>
            <a:ext cx="2507341" cy="38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6040979" y="9057541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Next Slide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655546" y="9123899"/>
            <a:ext cx="3043660" cy="516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</a:pPr>
            <a:r>
              <a:rPr lang="en-US" sz="1417" b="1">
                <a:solidFill>
                  <a:srgbClr val="141223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KECERDASAN BUATAN LANJUT</a:t>
            </a:r>
          </a:p>
          <a:p>
            <a:pPr algn="l">
              <a:lnSpc>
                <a:spcPts val="1984"/>
              </a:lnSpc>
              <a:spcBef>
                <a:spcPct val="0"/>
              </a:spcBef>
            </a:pPr>
            <a:endParaRPr lang="en-US" sz="1417" b="1">
              <a:solidFill>
                <a:srgbClr val="141223"/>
              </a:solidFill>
              <a:latin typeface="Telegraf Medium"/>
              <a:ea typeface="Telegraf Medium"/>
              <a:cs typeface="Telegraf Medium"/>
              <a:sym typeface="Telegraf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3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926136" y="9038726"/>
            <a:ext cx="4313060" cy="439148"/>
          </a:xfrm>
          <a:custGeom>
            <a:avLst/>
            <a:gdLst/>
            <a:ahLst/>
            <a:cxnLst/>
            <a:rect l="l" t="t" r="r" b="b"/>
            <a:pathLst>
              <a:path w="4313060" h="439148">
                <a:moveTo>
                  <a:pt x="0" y="0"/>
                </a:moveTo>
                <a:lnTo>
                  <a:pt x="4313060" y="0"/>
                </a:lnTo>
                <a:lnTo>
                  <a:pt x="4313060" y="439148"/>
                </a:lnTo>
                <a:lnTo>
                  <a:pt x="0" y="439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9091718" y="2341313"/>
            <a:ext cx="7994694" cy="6344335"/>
            <a:chOff x="0" y="0"/>
            <a:chExt cx="2105598" cy="167093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05598" cy="1670936"/>
            </a:xfrm>
            <a:custGeom>
              <a:avLst/>
              <a:gdLst/>
              <a:ahLst/>
              <a:cxnLst/>
              <a:rect l="l" t="t" r="r" b="b"/>
              <a:pathLst>
                <a:path w="2105598" h="1670936">
                  <a:moveTo>
                    <a:pt x="0" y="0"/>
                  </a:moveTo>
                  <a:lnTo>
                    <a:pt x="2105598" y="0"/>
                  </a:lnTo>
                  <a:lnTo>
                    <a:pt x="2105598" y="1670936"/>
                  </a:lnTo>
                  <a:lnTo>
                    <a:pt x="0" y="16709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105598" cy="1709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5699206" y="3293945"/>
            <a:ext cx="4478254" cy="4439069"/>
          </a:xfrm>
          <a:custGeom>
            <a:avLst/>
            <a:gdLst/>
            <a:ahLst/>
            <a:cxnLst/>
            <a:rect l="l" t="t" r="r" b="b"/>
            <a:pathLst>
              <a:path w="4478254" h="4439069">
                <a:moveTo>
                  <a:pt x="0" y="0"/>
                </a:moveTo>
                <a:lnTo>
                  <a:pt x="4478254" y="0"/>
                </a:lnTo>
                <a:lnTo>
                  <a:pt x="4478254" y="4439069"/>
                </a:lnTo>
                <a:lnTo>
                  <a:pt x="0" y="44390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0615941" y="2882356"/>
            <a:ext cx="1254150" cy="823179"/>
          </a:xfrm>
          <a:custGeom>
            <a:avLst/>
            <a:gdLst/>
            <a:ahLst/>
            <a:cxnLst/>
            <a:rect l="l" t="t" r="r" b="b"/>
            <a:pathLst>
              <a:path w="1254150" h="823179">
                <a:moveTo>
                  <a:pt x="0" y="0"/>
                </a:moveTo>
                <a:lnTo>
                  <a:pt x="1254150" y="0"/>
                </a:lnTo>
                <a:lnTo>
                  <a:pt x="1254150" y="823178"/>
                </a:lnTo>
                <a:lnTo>
                  <a:pt x="0" y="8231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6577246" y="2201315"/>
            <a:ext cx="11301259" cy="2429771"/>
          </a:xfrm>
          <a:custGeom>
            <a:avLst/>
            <a:gdLst/>
            <a:ahLst/>
            <a:cxnLst/>
            <a:rect l="l" t="t" r="r" b="b"/>
            <a:pathLst>
              <a:path w="11301259" h="2429771">
                <a:moveTo>
                  <a:pt x="0" y="0"/>
                </a:moveTo>
                <a:lnTo>
                  <a:pt x="11301259" y="0"/>
                </a:lnTo>
                <a:lnTo>
                  <a:pt x="11301259" y="2429770"/>
                </a:lnTo>
                <a:lnTo>
                  <a:pt x="0" y="24297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828995" y="995045"/>
            <a:ext cx="2507341" cy="38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6040979" y="9057541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Next Slide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655546" y="9123899"/>
            <a:ext cx="3043660" cy="516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</a:pPr>
            <a:r>
              <a:rPr lang="en-US" sz="1417" b="1">
                <a:solidFill>
                  <a:srgbClr val="141223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KECERDASAN BUATAN LANJUT</a:t>
            </a:r>
          </a:p>
          <a:p>
            <a:pPr algn="l">
              <a:lnSpc>
                <a:spcPts val="1984"/>
              </a:lnSpc>
              <a:spcBef>
                <a:spcPct val="0"/>
              </a:spcBef>
            </a:pPr>
            <a:endParaRPr lang="en-US" sz="1417" b="1">
              <a:solidFill>
                <a:srgbClr val="141223"/>
              </a:solidFill>
              <a:latin typeface="Telegraf Medium"/>
              <a:ea typeface="Telegraf Medium"/>
              <a:cs typeface="Telegraf Medium"/>
              <a:sym typeface="Telegraf Medium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2038388" y="4253592"/>
            <a:ext cx="5310244" cy="1226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1"/>
              </a:lnSpc>
            </a:pPr>
            <a:r>
              <a:rPr lang="en-US" sz="8716">
                <a:solidFill>
                  <a:srgbClr val="FFFFFF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Model &amp;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042481" y="5290753"/>
            <a:ext cx="5786218" cy="1226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1"/>
              </a:lnSpc>
            </a:pPr>
            <a:r>
              <a:rPr lang="en-US" sz="8716" b="1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Training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3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4297" y="766151"/>
            <a:ext cx="15462115" cy="870746"/>
            <a:chOff x="0" y="0"/>
            <a:chExt cx="721657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16575" cy="406400"/>
            </a:xfrm>
            <a:custGeom>
              <a:avLst/>
              <a:gdLst/>
              <a:ahLst/>
              <a:cxnLst/>
              <a:rect l="l" t="t" r="r" b="b"/>
              <a:pathLst>
                <a:path w="7216575" h="406400">
                  <a:moveTo>
                    <a:pt x="7013375" y="0"/>
                  </a:moveTo>
                  <a:cubicBezTo>
                    <a:pt x="7125600" y="0"/>
                    <a:pt x="7216575" y="90976"/>
                    <a:pt x="7216575" y="203200"/>
                  </a:cubicBezTo>
                  <a:cubicBezTo>
                    <a:pt x="7216575" y="315424"/>
                    <a:pt x="7125600" y="406400"/>
                    <a:pt x="70133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39000"/>
                  </a:srgbClr>
                </a:gs>
                <a:gs pos="100000">
                  <a:srgbClr val="9B9B9B">
                    <a:alpha val="10335"/>
                  </a:srgbClr>
                </a:gs>
              </a:gsLst>
              <a:lin ang="0"/>
            </a:gradFill>
            <a:ln w="38100" cap="sq">
              <a:solidFill>
                <a:srgbClr val="5CE1E6">
                  <a:alpha val="38824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7216575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83257" y="990458"/>
            <a:ext cx="416341" cy="422132"/>
            <a:chOff x="0" y="0"/>
            <a:chExt cx="109654" cy="1111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654" cy="111179"/>
            </a:xfrm>
            <a:custGeom>
              <a:avLst/>
              <a:gdLst/>
              <a:ahLst/>
              <a:cxnLst/>
              <a:rect l="l" t="t" r="r" b="b"/>
              <a:pathLst>
                <a:path w="109654" h="111179">
                  <a:moveTo>
                    <a:pt x="0" y="0"/>
                  </a:moveTo>
                  <a:lnTo>
                    <a:pt x="109654" y="0"/>
                  </a:lnTo>
                  <a:lnTo>
                    <a:pt x="109654" y="111179"/>
                  </a:lnTo>
                  <a:lnTo>
                    <a:pt x="0" y="111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9654" cy="149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47162" y="8907433"/>
            <a:ext cx="2013598" cy="701734"/>
            <a:chOff x="0" y="0"/>
            <a:chExt cx="530330" cy="184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0330" cy="184819"/>
            </a:xfrm>
            <a:custGeom>
              <a:avLst/>
              <a:gdLst/>
              <a:ahLst/>
              <a:cxnLst/>
              <a:rect l="l" t="t" r="r" b="b"/>
              <a:pathLst>
                <a:path w="530330" h="184819">
                  <a:moveTo>
                    <a:pt x="0" y="0"/>
                  </a:moveTo>
                  <a:lnTo>
                    <a:pt x="530330" y="0"/>
                  </a:lnTo>
                  <a:lnTo>
                    <a:pt x="530330" y="184819"/>
                  </a:lnTo>
                  <a:lnTo>
                    <a:pt x="0" y="1848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gradFill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30330" cy="222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926136" y="9038726"/>
            <a:ext cx="4313060" cy="439148"/>
          </a:xfrm>
          <a:custGeom>
            <a:avLst/>
            <a:gdLst/>
            <a:ahLst/>
            <a:cxnLst/>
            <a:rect l="l" t="t" r="r" b="b"/>
            <a:pathLst>
              <a:path w="4313060" h="439148">
                <a:moveTo>
                  <a:pt x="0" y="0"/>
                </a:moveTo>
                <a:lnTo>
                  <a:pt x="4313060" y="0"/>
                </a:lnTo>
                <a:lnTo>
                  <a:pt x="4313060" y="439148"/>
                </a:lnTo>
                <a:lnTo>
                  <a:pt x="0" y="439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984730" y="2010529"/>
            <a:ext cx="2173876" cy="217387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2938077" y="4329592"/>
            <a:ext cx="4321223" cy="3173493"/>
          </a:xfrm>
          <a:custGeom>
            <a:avLst/>
            <a:gdLst/>
            <a:ahLst/>
            <a:cxnLst/>
            <a:rect l="l" t="t" r="r" b="b"/>
            <a:pathLst>
              <a:path w="4321223" h="3173493">
                <a:moveTo>
                  <a:pt x="0" y="0"/>
                </a:moveTo>
                <a:lnTo>
                  <a:pt x="4321223" y="0"/>
                </a:lnTo>
                <a:lnTo>
                  <a:pt x="4321223" y="3173493"/>
                </a:lnTo>
                <a:lnTo>
                  <a:pt x="0" y="31734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646" r="-18753"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3845669" y="2211490"/>
            <a:ext cx="7994020" cy="3616825"/>
          </a:xfrm>
          <a:custGeom>
            <a:avLst/>
            <a:gdLst/>
            <a:ahLst/>
            <a:cxnLst/>
            <a:rect l="l" t="t" r="r" b="b"/>
            <a:pathLst>
              <a:path w="7994020" h="3616825">
                <a:moveTo>
                  <a:pt x="0" y="0"/>
                </a:moveTo>
                <a:lnTo>
                  <a:pt x="7994020" y="0"/>
                </a:lnTo>
                <a:lnTo>
                  <a:pt x="7994020" y="3616825"/>
                </a:lnTo>
                <a:lnTo>
                  <a:pt x="0" y="36168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662" r="-4446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828995" y="995045"/>
            <a:ext cx="2507341" cy="38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4"/>
              </a:lnSpc>
              <a:spcBef>
                <a:spcPct val="0"/>
              </a:spcBef>
            </a:pPr>
            <a:r>
              <a:rPr lang="en-US" sz="211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PDK_AI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621254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Home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870091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About Us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467042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01414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Project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882037" y="1044575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End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6040979" y="9057541"/>
            <a:ext cx="1330251" cy="334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  <a:spcBef>
                <a:spcPct val="0"/>
              </a:spcBef>
            </a:pPr>
            <a:r>
              <a:rPr lang="en-US" sz="18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Next Slide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655546" y="9123899"/>
            <a:ext cx="3043660" cy="516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84"/>
              </a:lnSpc>
            </a:pPr>
            <a:r>
              <a:rPr lang="en-US" sz="1417" b="1">
                <a:solidFill>
                  <a:srgbClr val="141223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KECERDASAN BUATAN LANJUT</a:t>
            </a:r>
          </a:p>
          <a:p>
            <a:pPr algn="l">
              <a:lnSpc>
                <a:spcPts val="1984"/>
              </a:lnSpc>
              <a:spcBef>
                <a:spcPct val="0"/>
              </a:spcBef>
            </a:pPr>
            <a:endParaRPr lang="en-US" sz="1417" b="1">
              <a:solidFill>
                <a:srgbClr val="141223"/>
              </a:solidFill>
              <a:latin typeface="Telegraf Medium"/>
              <a:ea typeface="Telegraf Medium"/>
              <a:cs typeface="Telegraf Medium"/>
              <a:sym typeface="Telegraf Medium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028700" y="6533165"/>
            <a:ext cx="7224509" cy="1091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7716">
                <a:solidFill>
                  <a:srgbClr val="FFFFFF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Visualization &amp; 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32792" y="7570327"/>
            <a:ext cx="6484030" cy="1091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7716" b="1">
                <a:solidFill>
                  <a:srgbClr val="FFFFFF"/>
                </a:solidFill>
                <a:latin typeface="Telegraf Heavy"/>
                <a:ea typeface="Telegraf Heavy"/>
                <a:cs typeface="Telegraf Heavy"/>
                <a:sym typeface="Telegraf Heavy"/>
              </a:rPr>
              <a:t>Evaluation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501737" y="7779310"/>
            <a:ext cx="2727532" cy="836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44"/>
              </a:lnSpc>
            </a:pPr>
            <a:r>
              <a:rPr lang="en-US" sz="23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Metrics Table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endParaRPr lang="en-US" sz="2317" b="1">
              <a:solidFill>
                <a:srgbClr val="FFFFFF"/>
              </a:solidFill>
              <a:latin typeface="Telegraf Medium"/>
              <a:ea typeface="Telegraf Medium"/>
              <a:cs typeface="Telegraf Medium"/>
              <a:sym typeface="Telegraf Medium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127662" y="2638596"/>
            <a:ext cx="2727532" cy="1246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44"/>
              </a:lnSpc>
            </a:pPr>
            <a:r>
              <a:rPr lang="en-US" sz="2317" b="1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Classification Report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endParaRPr lang="en-US" sz="2317" b="1">
              <a:solidFill>
                <a:srgbClr val="FFFFFF"/>
              </a:solidFill>
              <a:latin typeface="Telegraf Medium"/>
              <a:ea typeface="Telegraf Medium"/>
              <a:cs typeface="Telegraf Medium"/>
              <a:sym typeface="Telegraf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288</Words>
  <Application>Microsoft Office PowerPoint</Application>
  <PresentationFormat>Custom</PresentationFormat>
  <Paragraphs>119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Telegraf Bold</vt:lpstr>
      <vt:lpstr>Arial</vt:lpstr>
      <vt:lpstr>Telegraf Extra-Light</vt:lpstr>
      <vt:lpstr>Telegraf Medium</vt:lpstr>
      <vt:lpstr>Telegraf</vt:lpstr>
      <vt:lpstr>Telegraf Heavy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COLAB_AMIKOM_UNPER_PDK_AI_KEL5</dc:title>
  <cp:lastModifiedBy>wulandari_ AnaInaPua</cp:lastModifiedBy>
  <cp:revision>2</cp:revision>
  <dcterms:created xsi:type="dcterms:W3CDTF">2006-08-16T00:00:00Z</dcterms:created>
  <dcterms:modified xsi:type="dcterms:W3CDTF">2026-01-03T14:12:38Z</dcterms:modified>
  <dc:identifier>DAG9RsMuaps</dc:identifier>
</cp:coreProperties>
</file>

<file path=docProps/thumbnail.jpeg>
</file>